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75" r:id="rId2"/>
    <p:sldId id="276" r:id="rId3"/>
    <p:sldId id="272" r:id="rId4"/>
    <p:sldId id="273" r:id="rId5"/>
    <p:sldId id="277" r:id="rId6"/>
    <p:sldId id="281" r:id="rId7"/>
    <p:sldId id="282" r:id="rId8"/>
    <p:sldId id="278" r:id="rId9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5B6"/>
    <a:srgbClr val="78B3B8"/>
    <a:srgbClr val="839DC2"/>
    <a:srgbClr val="0099FF"/>
    <a:srgbClr val="F3F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72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694C4-B2E6-4A0A-9FB9-07608BDA3078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E664AF-6A65-4EE0-8C21-3359029D49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018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498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6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674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647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904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19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279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907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417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759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6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0BC47-4369-420E-98FB-9F40B41F4D15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127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4206240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575548" y="333491"/>
            <a:ext cx="386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Рекомендации для родителей младших школьников</a:t>
            </a:r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910" y="306676"/>
            <a:ext cx="121993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i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z="5400" b="1" i="0" normalizeH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Тренируем и </a:t>
            </a:r>
            <a:r>
              <a:rPr lang="ru-RU" sz="54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sz="54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54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развиваем память</a:t>
            </a:r>
            <a:endParaRPr lang="ru-RU" sz="5400" b="1" i="0" normalizeH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" y="2305567"/>
            <a:ext cx="3776470" cy="37764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10692" y="2056686"/>
            <a:ext cx="672971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	Как </a:t>
            </a:r>
            <a:r>
              <a:rPr lang="ru-RU" b="1" dirty="0"/>
              <a:t>понять, что у ребенка трудности с памятью</a:t>
            </a:r>
            <a:r>
              <a:rPr lang="ru-RU" b="1" dirty="0" smtClean="0"/>
              <a:t>?</a:t>
            </a:r>
          </a:p>
          <a:p>
            <a:endParaRPr lang="ru-RU" sz="1600" b="1" dirty="0"/>
          </a:p>
          <a:p>
            <a:pPr marL="342900" indent="-342900" algn="just">
              <a:buAutoNum type="arabicPeriod"/>
            </a:pPr>
            <a:r>
              <a:rPr lang="ru-RU" sz="1600" dirty="0" smtClean="0"/>
              <a:t>Не </a:t>
            </a:r>
            <a:r>
              <a:rPr lang="ru-RU" sz="1600" dirty="0"/>
              <a:t>может вспомнить, что только что объяснял учитель, даже при </a:t>
            </a:r>
            <a:r>
              <a:rPr lang="ru-RU" sz="1600" dirty="0" smtClean="0"/>
              <a:t>старании.</a:t>
            </a:r>
          </a:p>
          <a:p>
            <a:pPr marL="342900" indent="-342900" algn="just">
              <a:buAutoNum type="arabicPeriod"/>
            </a:pPr>
            <a:r>
              <a:rPr lang="ru-RU" sz="1600" dirty="0" smtClean="0"/>
              <a:t>С </a:t>
            </a:r>
            <a:r>
              <a:rPr lang="ru-RU" sz="1600" dirty="0"/>
              <a:t>трудом заучивает стихи и </a:t>
            </a:r>
            <a:r>
              <a:rPr lang="ru-RU" sz="1600" dirty="0" smtClean="0"/>
              <a:t>правила, не </a:t>
            </a:r>
            <a:r>
              <a:rPr lang="ru-RU" sz="1600" dirty="0"/>
              <a:t>может пересказать только что прочитанный текст (даже короткий). </a:t>
            </a:r>
          </a:p>
          <a:p>
            <a:pPr marL="342900" indent="-342900" algn="just">
              <a:buAutoNum type="arabicPeriod"/>
            </a:pPr>
            <a:r>
              <a:rPr lang="ru-RU" sz="1600" dirty="0" smtClean="0"/>
              <a:t>Часто теряет вещи, забывчивый </a:t>
            </a:r>
            <a:r>
              <a:rPr lang="ru-RU" sz="1600" dirty="0"/>
              <a:t>в быту</a:t>
            </a:r>
            <a:r>
              <a:rPr lang="ru-RU" sz="1600" dirty="0" smtClean="0"/>
              <a:t>.</a:t>
            </a:r>
          </a:p>
          <a:p>
            <a:pPr marL="342900" indent="-342900" algn="just">
              <a:buAutoNum type="arabicPeriod"/>
            </a:pPr>
            <a:r>
              <a:rPr lang="ru-RU" sz="1600" dirty="0" smtClean="0"/>
              <a:t>Не может запомнить таблицу </a:t>
            </a:r>
            <a:r>
              <a:rPr lang="ru-RU" sz="1600" dirty="0"/>
              <a:t>умножения, </a:t>
            </a:r>
            <a:r>
              <a:rPr lang="ru-RU" sz="1600" dirty="0" smtClean="0"/>
              <a:t>словарные слова, правила </a:t>
            </a:r>
            <a:r>
              <a:rPr lang="ru-RU" sz="1600" dirty="0"/>
              <a:t>правописания</a:t>
            </a:r>
            <a:r>
              <a:rPr lang="ru-RU" sz="1600" dirty="0" smtClean="0"/>
              <a:t>.</a:t>
            </a:r>
          </a:p>
          <a:p>
            <a:pPr marL="342900" indent="-342900" algn="just">
              <a:buAutoNum type="arabicPeriod"/>
            </a:pPr>
            <a:r>
              <a:rPr lang="ru-RU" sz="1600" dirty="0" smtClean="0"/>
              <a:t>С большим трудом применяет </a:t>
            </a:r>
            <a:r>
              <a:rPr lang="ru-RU" sz="1600" dirty="0"/>
              <a:t>правила на </a:t>
            </a:r>
            <a:r>
              <a:rPr lang="ru-RU" sz="1600" dirty="0" smtClean="0"/>
              <a:t>практике или не применяет вовсе. </a:t>
            </a:r>
          </a:p>
          <a:p>
            <a:pPr marL="342900" indent="-342900" algn="just">
              <a:buAutoNum type="arabicPeriod"/>
            </a:pPr>
            <a:r>
              <a:rPr lang="ru-RU" sz="1600" dirty="0" smtClean="0"/>
              <a:t>Имеет проблемы </a:t>
            </a:r>
            <a:r>
              <a:rPr lang="ru-RU" sz="1600" dirty="0"/>
              <a:t>с рабочей (кратковременной) памятью. Например, при списывании с доски постоянно отвлекается, потому что, посмотрев на доску, забывает фразу, которую нужно было записать. </a:t>
            </a:r>
            <a:endParaRPr lang="ru-RU" sz="1600" dirty="0" smtClean="0"/>
          </a:p>
          <a:p>
            <a:pPr algn="just"/>
            <a:endParaRPr lang="ru-RU" sz="1600" dirty="0" smtClean="0"/>
          </a:p>
          <a:p>
            <a:pPr algn="ctr"/>
            <a:r>
              <a:rPr lang="ru-RU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! </a:t>
            </a:r>
            <a:r>
              <a:rPr lang="ru-RU" b="1" i="1" dirty="0" smtClean="0"/>
              <a:t>Если вы замечаете эти признаки у своего ребенка, то нужно тренировать и развивать память у младшего школьника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60037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1676"/>
            <a:ext cx="4303776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03604" y="330571"/>
            <a:ext cx="56919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normalizeH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Почему это важно?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3" y="2563206"/>
            <a:ext cx="3380893" cy="338089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440681" y="201676"/>
            <a:ext cx="6427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Хорошая память — ключ к успешной учебе, уверенности в себе и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хорошему самочувствию ребенка.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В начальной школе закладываются основные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навыки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запоминания, которые помогут ребенку в будущем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.</a:t>
            </a:r>
            <a:endParaRPr lang="ru-RU" i="1" dirty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66727" y="1402005"/>
            <a:ext cx="7251829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58775">
              <a:tabLst>
                <a:tab pos="358775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-apple-system"/>
              </a:rPr>
              <a:t>Школьная успеваемость</a:t>
            </a:r>
          </a:p>
          <a:p>
            <a:pPr algn="just" defTabSz="358775">
              <a:tabLst>
                <a:tab pos="358775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-apple-system"/>
              </a:rPr>
              <a:t>Эффективное </a:t>
            </a:r>
            <a:r>
              <a:rPr lang="ru-RU" sz="1600" dirty="0">
                <a:solidFill>
                  <a:srgbClr val="000000"/>
                </a:solidFill>
                <a:latin typeface="-apple-system"/>
              </a:rPr>
              <a:t>освоение школьной программы немыслимо без развитой памяти.</a:t>
            </a:r>
          </a:p>
          <a:p>
            <a:pPr algn="just" defTabSz="358775">
              <a:spcBef>
                <a:spcPts val="600"/>
              </a:spcBef>
              <a:tabLst>
                <a:tab pos="358775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-apple-system"/>
              </a:rPr>
              <a:t>Формирование «базы знаний»</a:t>
            </a:r>
          </a:p>
          <a:p>
            <a:pPr algn="just" defTabSz="358775">
              <a:tabLst>
                <a:tab pos="358775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-apple-system"/>
              </a:rPr>
              <a:t>Память </a:t>
            </a:r>
            <a:r>
              <a:rPr lang="ru-RU" sz="1600" dirty="0">
                <a:solidFill>
                  <a:srgbClr val="000000"/>
                </a:solidFill>
                <a:latin typeface="-apple-system"/>
              </a:rPr>
              <a:t>— это хранилище информации, из которого ребенок </a:t>
            </a:r>
            <a:r>
              <a:rPr lang="ru-RU" sz="1600" dirty="0" smtClean="0">
                <a:solidFill>
                  <a:srgbClr val="000000"/>
                </a:solidFill>
                <a:latin typeface="-apple-system"/>
              </a:rPr>
              <a:t>конструирует свою картину мира.</a:t>
            </a:r>
          </a:p>
          <a:p>
            <a:pPr algn="just" defTabSz="358775">
              <a:spcBef>
                <a:spcPts val="600"/>
              </a:spcBef>
              <a:tabLst>
                <a:tab pos="358775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-apple-system"/>
              </a:rPr>
              <a:t>Развитие </a:t>
            </a:r>
            <a:r>
              <a:rPr lang="ru-RU" sz="1600" b="1" dirty="0">
                <a:solidFill>
                  <a:srgbClr val="000000"/>
                </a:solidFill>
                <a:latin typeface="-apple-system"/>
              </a:rPr>
              <a:t>познавательных </a:t>
            </a:r>
            <a:r>
              <a:rPr lang="ru-RU" sz="1600" b="1" dirty="0" smtClean="0">
                <a:solidFill>
                  <a:srgbClr val="000000"/>
                </a:solidFill>
                <a:latin typeface="-apple-system"/>
              </a:rPr>
              <a:t>процессов</a:t>
            </a:r>
          </a:p>
          <a:p>
            <a:pPr algn="just" defTabSz="358775">
              <a:tabLst>
                <a:tab pos="358775" algn="l"/>
              </a:tabLst>
            </a:pPr>
            <a:r>
              <a:rPr lang="ru-RU" dirty="0" smtClean="0"/>
              <a:t>Память </a:t>
            </a:r>
            <a:r>
              <a:rPr lang="ru-RU" dirty="0"/>
              <a:t>не существует изолированно — она работает в тесной связке с вниманием, мышлением, восприятием и </a:t>
            </a:r>
            <a:r>
              <a:rPr lang="ru-RU" dirty="0" smtClean="0"/>
              <a:t>воображением.</a:t>
            </a:r>
            <a:endParaRPr lang="ru-RU" sz="1600" b="1" dirty="0"/>
          </a:p>
          <a:p>
            <a:pPr algn="just" defTabSz="358775">
              <a:spcBef>
                <a:spcPts val="600"/>
              </a:spcBef>
              <a:tabLst>
                <a:tab pos="358775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-apple-system"/>
              </a:rPr>
              <a:t>Повышение </a:t>
            </a:r>
            <a:r>
              <a:rPr lang="ru-RU" sz="1600" b="1" dirty="0">
                <a:solidFill>
                  <a:srgbClr val="000000"/>
                </a:solidFill>
                <a:latin typeface="-apple-system"/>
              </a:rPr>
              <a:t>уверенности в себе и снижение стресса</a:t>
            </a: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1600" dirty="0" smtClean="0">
                <a:solidFill>
                  <a:srgbClr val="000000"/>
                </a:solidFill>
                <a:latin typeface="-apple-system"/>
              </a:rPr>
              <a:t>Ребенок</a:t>
            </a:r>
            <a:r>
              <a:rPr lang="ru-RU" sz="1600" dirty="0">
                <a:solidFill>
                  <a:srgbClr val="000000"/>
                </a:solidFill>
                <a:latin typeface="-apple-system"/>
              </a:rPr>
              <a:t>, который легко </a:t>
            </a:r>
            <a:r>
              <a:rPr lang="ru-RU" sz="1600" dirty="0" smtClean="0">
                <a:solidFill>
                  <a:srgbClr val="000000"/>
                </a:solidFill>
                <a:latin typeface="-apple-system"/>
              </a:rPr>
              <a:t>усваивает школьный материал, </a:t>
            </a:r>
            <a:r>
              <a:rPr lang="ru-RU" sz="1600" dirty="0">
                <a:solidFill>
                  <a:srgbClr val="000000"/>
                </a:solidFill>
                <a:latin typeface="-apple-system"/>
              </a:rPr>
              <a:t>чувствует себя успешным и компетентным. Это мотивирует его учиться </a:t>
            </a:r>
            <a:r>
              <a:rPr lang="ru-RU" sz="1600" dirty="0" smtClean="0">
                <a:solidFill>
                  <a:srgbClr val="000000"/>
                </a:solidFill>
                <a:latin typeface="-apple-system"/>
              </a:rPr>
              <a:t>дальше.</a:t>
            </a:r>
            <a:endParaRPr lang="ru-RU" sz="1600" dirty="0" smtClean="0"/>
          </a:p>
          <a:p>
            <a:pPr algn="just" defTabSz="358775">
              <a:spcBef>
                <a:spcPts val="600"/>
              </a:spcBef>
              <a:tabLst>
                <a:tab pos="358775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-apple-system"/>
              </a:rPr>
              <a:t>Эффективное </a:t>
            </a:r>
            <a:r>
              <a:rPr lang="ru-RU" sz="1600" b="1" dirty="0">
                <a:solidFill>
                  <a:srgbClr val="000000"/>
                </a:solidFill>
                <a:latin typeface="-apple-system"/>
              </a:rPr>
              <a:t>использование </a:t>
            </a:r>
            <a:r>
              <a:rPr lang="ru-RU" sz="1600" b="1" dirty="0" smtClean="0">
                <a:solidFill>
                  <a:srgbClr val="000000"/>
                </a:solidFill>
                <a:latin typeface="-apple-system"/>
              </a:rPr>
              <a:t>времени</a:t>
            </a:r>
          </a:p>
          <a:p>
            <a:pPr algn="just" defTabSz="358775">
              <a:tabLst>
                <a:tab pos="358775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-apple-system"/>
              </a:rPr>
              <a:t>Ребенок </a:t>
            </a:r>
            <a:r>
              <a:rPr lang="ru-RU" sz="1600" dirty="0">
                <a:solidFill>
                  <a:srgbClr val="000000"/>
                </a:solidFill>
                <a:latin typeface="-apple-system"/>
              </a:rPr>
              <a:t>с развитой памятью тратит меньше времени на </a:t>
            </a:r>
            <a:r>
              <a:rPr lang="ru-RU" sz="1600" dirty="0" smtClean="0">
                <a:solidFill>
                  <a:srgbClr val="000000"/>
                </a:solidFill>
                <a:latin typeface="-apple-system"/>
              </a:rPr>
              <a:t>механическое заучивание. У </a:t>
            </a:r>
            <a:r>
              <a:rPr lang="ru-RU" sz="1600" dirty="0">
                <a:solidFill>
                  <a:srgbClr val="000000"/>
                </a:solidFill>
                <a:latin typeface="-apple-system"/>
              </a:rPr>
              <a:t>него остаются силы и время на отдых, хобби, спорт и игры, </a:t>
            </a:r>
            <a:r>
              <a:rPr lang="ru-RU" sz="1600" dirty="0" smtClean="0">
                <a:solidFill>
                  <a:srgbClr val="000000"/>
                </a:solidFill>
                <a:latin typeface="-apple-system"/>
              </a:rPr>
              <a:t>что не </a:t>
            </a:r>
            <a:r>
              <a:rPr lang="ru-RU" sz="1600" dirty="0">
                <a:solidFill>
                  <a:srgbClr val="000000"/>
                </a:solidFill>
                <a:latin typeface="-apple-system"/>
              </a:rPr>
              <a:t>менее важно для гармоничного </a:t>
            </a:r>
            <a:r>
              <a:rPr lang="ru-RU" sz="1600" dirty="0" smtClean="0">
                <a:solidFill>
                  <a:srgbClr val="000000"/>
                </a:solidFill>
                <a:latin typeface="-apple-system"/>
              </a:rPr>
              <a:t>развития.</a:t>
            </a:r>
          </a:p>
          <a:p>
            <a:pPr algn="just" defTabSz="358775">
              <a:spcBef>
                <a:spcPts val="600"/>
              </a:spcBef>
              <a:tabLst>
                <a:tab pos="358775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-apple-system"/>
              </a:rPr>
              <a:t>Прочный фундамент </a:t>
            </a:r>
            <a:r>
              <a:rPr lang="ru-RU" sz="1600" b="1" dirty="0">
                <a:solidFill>
                  <a:srgbClr val="000000"/>
                </a:solidFill>
                <a:latin typeface="-apple-system"/>
              </a:rPr>
              <a:t>на </a:t>
            </a:r>
            <a:r>
              <a:rPr lang="ru-RU" sz="1600" b="1" dirty="0" smtClean="0">
                <a:solidFill>
                  <a:srgbClr val="000000"/>
                </a:solidFill>
                <a:latin typeface="-apple-system"/>
              </a:rPr>
              <a:t>будущее</a:t>
            </a:r>
          </a:p>
          <a:p>
            <a:pPr algn="just" defTabSz="358775">
              <a:tabLst>
                <a:tab pos="358775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-apple-system"/>
              </a:rPr>
              <a:t>Навыки </a:t>
            </a:r>
            <a:r>
              <a:rPr lang="ru-RU" sz="1600" dirty="0">
                <a:solidFill>
                  <a:srgbClr val="000000"/>
                </a:solidFill>
                <a:latin typeface="-apple-system"/>
              </a:rPr>
              <a:t>работы с информацией, заложенные в начальной школе, </a:t>
            </a:r>
            <a:r>
              <a:rPr lang="ru-RU" sz="1600" dirty="0" smtClean="0">
                <a:solidFill>
                  <a:srgbClr val="000000"/>
                </a:solidFill>
                <a:latin typeface="-apple-system"/>
              </a:rPr>
              <a:t/>
            </a:r>
            <a:br>
              <a:rPr lang="ru-RU" sz="1600" dirty="0" smtClean="0">
                <a:solidFill>
                  <a:srgbClr val="000000"/>
                </a:solidFill>
                <a:latin typeface="-apple-system"/>
              </a:rPr>
            </a:br>
            <a:r>
              <a:rPr lang="ru-RU" sz="1600" dirty="0" smtClean="0">
                <a:solidFill>
                  <a:srgbClr val="000000"/>
                </a:solidFill>
                <a:latin typeface="-apple-system"/>
              </a:rPr>
              <a:t>остаются </a:t>
            </a:r>
            <a:r>
              <a:rPr lang="ru-RU" sz="1600" dirty="0">
                <a:solidFill>
                  <a:srgbClr val="000000"/>
                </a:solidFill>
                <a:latin typeface="-apple-system"/>
              </a:rPr>
              <a:t>на всю </a:t>
            </a:r>
            <a:r>
              <a:rPr lang="ru-RU" sz="1600" dirty="0" smtClean="0">
                <a:solidFill>
                  <a:srgbClr val="000000"/>
                </a:solidFill>
                <a:latin typeface="-apple-system"/>
              </a:rPr>
              <a:t>жизнь.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97608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4255008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03544" y="158620"/>
            <a:ext cx="8941810" cy="2766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b="1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ВИДЫ</a:t>
            </a:r>
            <a:r>
              <a:rPr lang="ru-RU" sz="4000" b="1" normalizeH="1" baseline="200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4000" b="1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ПАМЯТИ И ПОЧЕМУ ОНИ ВАЖНЫ </a:t>
            </a:r>
            <a:br>
              <a:rPr lang="ru-RU" sz="4000" b="1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4000" b="1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ДЛЯ УЧЕБЫ</a:t>
            </a:r>
            <a:endParaRPr lang="ru-RU" sz="4000" b="1" normalizeH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55" y="3526970"/>
            <a:ext cx="3783317" cy="252221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773693" y="962799"/>
            <a:ext cx="689553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>
              <a:tabLst>
                <a:tab pos="92075" algn="l"/>
                <a:tab pos="536575" algn="l"/>
                <a:tab pos="712788" algn="l"/>
              </a:tabLst>
            </a:pPr>
            <a:r>
              <a:rPr lang="ru-RU" b="1" dirty="0" smtClean="0"/>
              <a:t>Мгновенная память</a:t>
            </a:r>
          </a:p>
          <a:p>
            <a:pPr indent="358775" algn="just">
              <a:tabLst>
                <a:tab pos="92075" algn="l"/>
                <a:tab pos="536575" algn="l"/>
                <a:tab pos="712788" algn="l"/>
              </a:tabLst>
            </a:pPr>
            <a:r>
              <a:rPr lang="ru-RU" dirty="0" smtClean="0"/>
              <a:t>Держит </a:t>
            </a:r>
            <a:r>
              <a:rPr lang="ru-RU" dirty="0"/>
              <a:t>информацию от органов чувств доли секунды. Её задача - отфильтровать важное.</a:t>
            </a:r>
            <a:r>
              <a:rPr lang="ru-RU" i="1" dirty="0"/>
              <a:t> </a:t>
            </a:r>
            <a:endParaRPr lang="ru-RU" i="1" dirty="0" smtClean="0"/>
          </a:p>
          <a:p>
            <a:pPr indent="358775" algn="just">
              <a:tabLst>
                <a:tab pos="92075" algn="l"/>
                <a:tab pos="536575" algn="l"/>
                <a:tab pos="712788" algn="l"/>
              </a:tabLst>
            </a:pPr>
            <a:r>
              <a:rPr lang="ru-RU" i="1" dirty="0" smtClean="0"/>
              <a:t>Зачем </a:t>
            </a:r>
            <a:r>
              <a:rPr lang="ru-RU" i="1" dirty="0"/>
              <a:t>нужно</a:t>
            </a:r>
            <a:r>
              <a:rPr lang="ru-RU" i="1" dirty="0" smtClean="0"/>
              <a:t>?</a:t>
            </a:r>
          </a:p>
          <a:p>
            <a:pPr indent="358775" algn="just">
              <a:tabLst>
                <a:tab pos="92075" algn="l"/>
                <a:tab pos="536575" algn="l"/>
                <a:tab pos="712788" algn="l"/>
              </a:tabLst>
            </a:pPr>
            <a:r>
              <a:rPr lang="ru-RU" dirty="0" smtClean="0"/>
              <a:t>Помогает </a:t>
            </a:r>
            <a:r>
              <a:rPr lang="ru-RU" dirty="0"/>
              <a:t>ребенку не «терять» буквы и слова при чтении, улавливать смысл сказанного </a:t>
            </a:r>
            <a:r>
              <a:rPr lang="ru-RU" dirty="0" smtClean="0"/>
              <a:t>учителем.</a:t>
            </a:r>
          </a:p>
          <a:p>
            <a:pPr indent="358775" algn="just">
              <a:spcBef>
                <a:spcPts val="1200"/>
              </a:spcBef>
              <a:tabLst>
                <a:tab pos="92075" algn="l"/>
                <a:tab pos="536575" algn="l"/>
                <a:tab pos="712788" algn="l"/>
              </a:tabLst>
            </a:pPr>
            <a:r>
              <a:rPr lang="ru-RU" b="1" dirty="0" smtClean="0"/>
              <a:t>Кратковременная память</a:t>
            </a:r>
          </a:p>
          <a:p>
            <a:pPr indent="358775" algn="just">
              <a:tabLst>
                <a:tab pos="92075" algn="l"/>
                <a:tab pos="536575" algn="l"/>
                <a:tab pos="712788" algn="l"/>
              </a:tabLst>
            </a:pPr>
            <a:r>
              <a:rPr lang="ru-RU" dirty="0" smtClean="0"/>
              <a:t>Хранит </a:t>
            </a:r>
            <a:r>
              <a:rPr lang="ru-RU" dirty="0"/>
              <a:t>информацию до 20-30 секунд, если ее не повторять.</a:t>
            </a:r>
          </a:p>
          <a:p>
            <a:pPr indent="358775" algn="just">
              <a:tabLst>
                <a:tab pos="92075" algn="l"/>
                <a:tab pos="536575" algn="l"/>
                <a:tab pos="712788" algn="l"/>
              </a:tabLst>
            </a:pPr>
            <a:r>
              <a:rPr lang="ru-RU" i="1" dirty="0" smtClean="0"/>
              <a:t>Зачем </a:t>
            </a:r>
            <a:r>
              <a:rPr lang="ru-RU" i="1" dirty="0"/>
              <a:t>нужно</a:t>
            </a:r>
            <a:r>
              <a:rPr lang="ru-RU" i="1" dirty="0" smtClean="0"/>
              <a:t>?</a:t>
            </a:r>
          </a:p>
          <a:p>
            <a:pPr indent="358775" algn="just">
              <a:tabLst>
                <a:tab pos="92075" algn="l"/>
                <a:tab pos="536575" algn="l"/>
                <a:tab pos="712788" algn="l"/>
              </a:tabLst>
            </a:pPr>
            <a:r>
              <a:rPr lang="ru-RU" dirty="0" smtClean="0"/>
              <a:t>Без </a:t>
            </a:r>
            <a:r>
              <a:rPr lang="ru-RU" dirty="0"/>
              <a:t>неё невозможно решить арифметическую задачу в уме (удержать условие, числа, промежуточный результат), списать предложение с доски, выполнить устную инструкцию</a:t>
            </a:r>
            <a:r>
              <a:rPr lang="ru-RU" dirty="0" smtClean="0"/>
              <a:t>.</a:t>
            </a:r>
          </a:p>
          <a:p>
            <a:pPr indent="358775" algn="just">
              <a:spcBef>
                <a:spcPts val="1200"/>
              </a:spcBef>
              <a:tabLst>
                <a:tab pos="92075" algn="l"/>
                <a:tab pos="536575" algn="l"/>
                <a:tab pos="712788" algn="l"/>
              </a:tabLst>
            </a:pPr>
            <a:r>
              <a:rPr lang="ru-RU" b="1" dirty="0" smtClean="0"/>
              <a:t>Долговременная память</a:t>
            </a:r>
          </a:p>
          <a:p>
            <a:pPr indent="358775" algn="just">
              <a:tabLst>
                <a:tab pos="92075" algn="l"/>
                <a:tab pos="536575" algn="l"/>
                <a:tab pos="712788" algn="l"/>
              </a:tabLst>
            </a:pPr>
            <a:r>
              <a:rPr lang="ru-RU" dirty="0" smtClean="0"/>
              <a:t>Это </a:t>
            </a:r>
            <a:r>
              <a:rPr lang="ru-RU" dirty="0"/>
              <a:t>основной вид памяти человека. Вместимость практически безгранична. Сюда попадает то, что мы осмыслили, повторили и связали с уже </a:t>
            </a:r>
            <a:r>
              <a:rPr lang="ru-RU" dirty="0" smtClean="0"/>
              <a:t>известным.</a:t>
            </a:r>
          </a:p>
          <a:p>
            <a:pPr indent="358775" algn="just">
              <a:tabLst>
                <a:tab pos="92075" algn="l"/>
                <a:tab pos="536575" algn="l"/>
                <a:tab pos="712788" algn="l"/>
              </a:tabLst>
            </a:pPr>
            <a:r>
              <a:rPr lang="ru-RU" i="1" dirty="0" smtClean="0"/>
              <a:t>Зачем </a:t>
            </a:r>
            <a:r>
              <a:rPr lang="ru-RU" i="1" dirty="0"/>
              <a:t>нужно</a:t>
            </a:r>
            <a:r>
              <a:rPr lang="ru-RU" i="1" dirty="0" smtClean="0"/>
              <a:t>?</a:t>
            </a:r>
          </a:p>
          <a:p>
            <a:pPr indent="358775" algn="just">
              <a:tabLst>
                <a:tab pos="92075" algn="l"/>
                <a:tab pos="536575" algn="l"/>
                <a:tab pos="712788" algn="l"/>
              </a:tabLst>
            </a:pPr>
            <a:r>
              <a:rPr lang="ru-RU" dirty="0" smtClean="0"/>
              <a:t>В </a:t>
            </a:r>
            <a:r>
              <a:rPr lang="ru-RU" dirty="0"/>
              <a:t>ней хранятся , например: </a:t>
            </a:r>
            <a:r>
              <a:rPr lang="ru-RU" dirty="0" smtClean="0"/>
              <a:t>правила, таблица </a:t>
            </a:r>
            <a:r>
              <a:rPr lang="ru-RU" dirty="0"/>
              <a:t>умножения, стихи, понятия, личный опыт. </a:t>
            </a:r>
            <a:r>
              <a:rPr lang="ru-RU" dirty="0" smtClean="0"/>
              <a:t>Это важно для успешного обучения ребенка.</a:t>
            </a:r>
            <a:endParaRPr lang="ru-RU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i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80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3671596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10"/>
          <a:stretch/>
        </p:blipFill>
        <p:spPr>
          <a:xfrm>
            <a:off x="564502" y="2791273"/>
            <a:ext cx="3527774" cy="32310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732921" y="152467"/>
            <a:ext cx="719160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cs typeface="Arial" panose="020B0604020202020204" pitchFamily="34" charset="0"/>
              </a:rPr>
              <a:t>У младшего школьника ведущая память: непроизвольная, наглядно-образная.</a:t>
            </a:r>
          </a:p>
          <a:p>
            <a:endParaRPr lang="ru-RU" sz="2400" b="1" dirty="0" smtClean="0">
              <a:cs typeface="Arial" panose="020B0604020202020204" pitchFamily="34" charset="0"/>
            </a:endParaRPr>
          </a:p>
          <a:p>
            <a:r>
              <a:rPr lang="ru-RU" sz="2400" b="1" dirty="0" smtClean="0">
                <a:cs typeface="Arial" panose="020B0604020202020204" pitchFamily="34" charset="0"/>
              </a:rPr>
              <a:t> </a:t>
            </a:r>
            <a:r>
              <a:rPr lang="ru-RU" b="1" dirty="0" smtClean="0">
                <a:cs typeface="Arial" panose="020B0604020202020204" pitchFamily="34" charset="0"/>
              </a:rPr>
              <a:t>Это значит, что ребенок лучше и легче всего запоминает: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i="1" dirty="0">
                <a:cs typeface="Arial" panose="020B0604020202020204" pitchFamily="34" charset="0"/>
              </a:rPr>
              <a:t>т</a:t>
            </a:r>
            <a:r>
              <a:rPr lang="ru-RU" i="1" dirty="0" smtClean="0">
                <a:cs typeface="Arial" panose="020B0604020202020204" pitchFamily="34" charset="0"/>
              </a:rPr>
              <a:t>о</a:t>
            </a:r>
            <a:r>
              <a:rPr lang="ru-RU" i="1" dirty="0">
                <a:cs typeface="Arial" panose="020B0604020202020204" pitchFamily="34" charset="0"/>
              </a:rPr>
              <a:t>, что интересно и вызывает эмоции (смешное, необычное, яркое</a:t>
            </a:r>
            <a:r>
              <a:rPr lang="ru-RU" i="1" dirty="0" smtClean="0">
                <a:cs typeface="Arial" panose="020B0604020202020204" pitchFamily="34" charset="0"/>
              </a:rPr>
              <a:t>)</a:t>
            </a:r>
            <a:endParaRPr lang="ru-RU" i="1" dirty="0"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i="1" dirty="0">
                <a:cs typeface="Arial" panose="020B0604020202020204" pitchFamily="34" charset="0"/>
              </a:rPr>
              <a:t>к</a:t>
            </a:r>
            <a:r>
              <a:rPr lang="ru-RU" i="1" dirty="0" smtClean="0">
                <a:cs typeface="Arial" panose="020B0604020202020204" pitchFamily="34" charset="0"/>
              </a:rPr>
              <a:t>онкретные </a:t>
            </a:r>
            <a:r>
              <a:rPr lang="ru-RU" i="1" dirty="0">
                <a:cs typeface="Arial" panose="020B0604020202020204" pitchFamily="34" charset="0"/>
              </a:rPr>
              <a:t>образы, а не абстрактные слова (картинку, а не правило; предмет, а не определение</a:t>
            </a:r>
            <a:r>
              <a:rPr lang="ru-RU" i="1" dirty="0" smtClean="0">
                <a:cs typeface="Arial" panose="020B0604020202020204" pitchFamily="34" charset="0"/>
              </a:rPr>
              <a:t>).</a:t>
            </a:r>
            <a:endParaRPr lang="ru-RU" i="1" dirty="0"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i="1" dirty="0">
                <a:cs typeface="Arial" panose="020B0604020202020204" pitchFamily="34" charset="0"/>
              </a:rPr>
              <a:t>т</a:t>
            </a:r>
            <a:r>
              <a:rPr lang="ru-RU" i="1" dirty="0" smtClean="0">
                <a:cs typeface="Arial" panose="020B0604020202020204" pitchFamily="34" charset="0"/>
              </a:rPr>
              <a:t>о</a:t>
            </a:r>
            <a:r>
              <a:rPr lang="ru-RU" i="1" dirty="0">
                <a:cs typeface="Arial" panose="020B0604020202020204" pitchFamily="34" charset="0"/>
              </a:rPr>
              <a:t>, с чем он активно действовал (лепил, рисовал, собирал, показывал</a:t>
            </a:r>
            <a:r>
              <a:rPr lang="ru-RU" i="1" dirty="0" smtClean="0">
                <a:cs typeface="Arial" panose="020B0604020202020204" pitchFamily="34" charset="0"/>
              </a:rPr>
              <a:t>).</a:t>
            </a:r>
            <a:r>
              <a:rPr lang="ru-RU" b="1" i="1" dirty="0">
                <a:cs typeface="Arial" panose="020B0604020202020204" pitchFamily="34" charset="0"/>
              </a:rPr>
              <a:t> </a:t>
            </a:r>
          </a:p>
          <a:p>
            <a:endParaRPr lang="ru-RU" b="1" dirty="0" smtClean="0">
              <a:cs typeface="Arial" panose="020B0604020202020204" pitchFamily="34" charset="0"/>
            </a:endParaRPr>
          </a:p>
          <a:p>
            <a:r>
              <a:rPr lang="ru-RU" b="1" dirty="0" smtClean="0">
                <a:cs typeface="Arial" panose="020B0604020202020204" pitchFamily="34" charset="0"/>
              </a:rPr>
              <a:t>Что </a:t>
            </a:r>
            <a:r>
              <a:rPr lang="ru-RU" b="1" dirty="0">
                <a:cs typeface="Arial" panose="020B0604020202020204" pitchFamily="34" charset="0"/>
              </a:rPr>
              <a:t>это значит для родителей?</a:t>
            </a:r>
          </a:p>
          <a:p>
            <a:r>
              <a:rPr lang="ru-RU" dirty="0">
                <a:cs typeface="Arial" panose="020B0604020202020204" pitchFamily="34" charset="0"/>
              </a:rPr>
              <a:t>Не стоит требовать </a:t>
            </a:r>
            <a:r>
              <a:rPr lang="ru-RU" dirty="0" smtClean="0">
                <a:cs typeface="Arial" panose="020B0604020202020204" pitchFamily="34" charset="0"/>
              </a:rPr>
              <a:t>механического запоминания. </a:t>
            </a:r>
            <a:r>
              <a:rPr lang="ru-RU" dirty="0">
                <a:cs typeface="Arial" panose="020B0604020202020204" pitchFamily="34" charset="0"/>
              </a:rPr>
              <a:t>Чтобы информация «зацепилась», её </a:t>
            </a:r>
            <a:r>
              <a:rPr lang="ru-RU" dirty="0" smtClean="0">
                <a:cs typeface="Arial" panose="020B0604020202020204" pitchFamily="34" charset="0"/>
              </a:rPr>
              <a:t>нужно:</a:t>
            </a:r>
            <a:endParaRPr lang="ru-RU" dirty="0">
              <a:cs typeface="Arial" panose="020B0604020202020204" pitchFamily="34" charset="0"/>
            </a:endParaRPr>
          </a:p>
          <a:p>
            <a:pPr marL="285750" indent="-15875">
              <a:buFont typeface="Arial" panose="020B0604020202020204" pitchFamily="34" charset="0"/>
              <a:buChar char="•"/>
            </a:pPr>
            <a:r>
              <a:rPr lang="ru-RU" i="1" dirty="0" smtClean="0">
                <a:cs typeface="Arial" panose="020B0604020202020204" pitchFamily="34" charset="0"/>
              </a:rPr>
              <a:t>сделать </a:t>
            </a:r>
            <a:r>
              <a:rPr lang="ru-RU" i="1" dirty="0">
                <a:cs typeface="Arial" panose="020B0604020202020204" pitchFamily="34" charset="0"/>
              </a:rPr>
              <a:t>наглядной (</a:t>
            </a:r>
            <a:r>
              <a:rPr lang="ru-RU" i="1" dirty="0" smtClean="0">
                <a:cs typeface="Arial" panose="020B0604020202020204" pitchFamily="34" charset="0"/>
              </a:rPr>
              <a:t>рисунок, схема, диаграмма);</a:t>
            </a:r>
            <a:endParaRPr lang="ru-RU" i="1" dirty="0">
              <a:cs typeface="Arial" panose="020B0604020202020204" pitchFamily="34" charset="0"/>
            </a:endParaRPr>
          </a:p>
          <a:p>
            <a:pPr marL="285750" indent="-15875">
              <a:buFont typeface="Arial" panose="020B0604020202020204" pitchFamily="34" charset="0"/>
              <a:buChar char="•"/>
            </a:pPr>
            <a:r>
              <a:rPr lang="ru-RU" i="1" dirty="0" smtClean="0">
                <a:cs typeface="Arial" panose="020B0604020202020204" pitchFamily="34" charset="0"/>
              </a:rPr>
              <a:t>насытить </a:t>
            </a:r>
            <a:r>
              <a:rPr lang="ru-RU" i="1" dirty="0">
                <a:cs typeface="Arial" panose="020B0604020202020204" pitchFamily="34" charset="0"/>
              </a:rPr>
              <a:t>эмоциями (</a:t>
            </a:r>
            <a:r>
              <a:rPr lang="ru-RU" i="1" dirty="0" smtClean="0">
                <a:cs typeface="Arial" panose="020B0604020202020204" pitchFamily="34" charset="0"/>
              </a:rPr>
              <a:t>игра, соревнование, </a:t>
            </a:r>
            <a:r>
              <a:rPr lang="ru-RU" i="1" dirty="0">
                <a:cs typeface="Arial" panose="020B0604020202020204" pitchFamily="34" charset="0"/>
              </a:rPr>
              <a:t>удивление</a:t>
            </a:r>
            <a:r>
              <a:rPr lang="ru-RU" i="1" dirty="0" smtClean="0">
                <a:cs typeface="Arial" panose="020B0604020202020204" pitchFamily="34" charset="0"/>
              </a:rPr>
              <a:t>);</a:t>
            </a:r>
            <a:endParaRPr lang="ru-RU" i="1" dirty="0">
              <a:cs typeface="Arial" panose="020B0604020202020204" pitchFamily="34" charset="0"/>
            </a:endParaRPr>
          </a:p>
          <a:p>
            <a:pPr marL="285750" indent="-15875">
              <a:buFont typeface="Arial" panose="020B0604020202020204" pitchFamily="34" charset="0"/>
              <a:buChar char="•"/>
            </a:pPr>
            <a:r>
              <a:rPr lang="ru-RU" i="1" dirty="0">
                <a:cs typeface="Arial" panose="020B0604020202020204" pitchFamily="34" charset="0"/>
              </a:rPr>
              <a:t>в</a:t>
            </a:r>
            <a:r>
              <a:rPr lang="ru-RU" i="1" dirty="0" smtClean="0">
                <a:cs typeface="Arial" panose="020B0604020202020204" pitchFamily="34" charset="0"/>
              </a:rPr>
              <a:t>ключить </a:t>
            </a:r>
            <a:r>
              <a:rPr lang="ru-RU" i="1" dirty="0">
                <a:cs typeface="Arial" panose="020B0604020202020204" pitchFamily="34" charset="0"/>
              </a:rPr>
              <a:t>в действие (потрогать, слепить, разыграть, применить).</a:t>
            </a:r>
          </a:p>
          <a:p>
            <a:r>
              <a:rPr lang="ru-RU" dirty="0">
                <a:cs typeface="Arial" panose="020B0604020202020204" pitchFamily="34" charset="0"/>
              </a:rPr>
              <a:t>Постепенно, к концу начальной школы, при вашей поддержке будет формироваться более сложная и важная для учебы смысловая память — способность запоминать суть, понимать и выстраивать логические связи.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3417" y="251732"/>
            <a:ext cx="5237474" cy="2539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КАКАЯ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ПАМЯТЬ </a:t>
            </a:r>
            <a:br>
              <a:rPr lang="ru-RU" sz="3600" b="1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3600" b="1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ПРЕОБЛАДАЕТ? </a:t>
            </a:r>
            <a:br>
              <a:rPr lang="ru-RU" sz="3600" b="1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</a:br>
            <a:endParaRPr lang="ru-RU" sz="3600" b="1" normalizeH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01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3606282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50094" y="647045"/>
            <a:ext cx="7662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800" i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z="40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КАК РАЗВИВАТЬ?</a:t>
            </a:r>
            <a:endParaRPr lang="ru-RU" sz="4000" b="1" i="0" normalizeH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93046" y="205740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cs typeface="Arial" panose="020B0604020202020204" pitchFamily="34" charset="0"/>
              </a:rPr>
              <a:t>Правила</a:t>
            </a:r>
            <a:r>
              <a:rPr lang="ru-RU" sz="2000" b="1" i="1" dirty="0">
                <a:cs typeface="Arial" panose="020B0604020202020204" pitchFamily="34" charset="0"/>
              </a:rPr>
              <a:t/>
            </a:r>
            <a:br>
              <a:rPr lang="ru-RU" sz="2000" b="1" i="1" dirty="0">
                <a:cs typeface="Arial" panose="020B0604020202020204" pitchFamily="34" charset="0"/>
              </a:rPr>
            </a:br>
            <a:r>
              <a:rPr lang="ru-RU" sz="2000" b="1" i="1" dirty="0">
                <a:cs typeface="Arial" panose="020B0604020202020204" pitchFamily="34" charset="0"/>
              </a:rPr>
              <a:t>1. Регулярность (10-15 минут в день)</a:t>
            </a:r>
          </a:p>
          <a:p>
            <a:r>
              <a:rPr lang="ru-RU" sz="2000" b="1" i="1" dirty="0">
                <a:cs typeface="Arial" panose="020B0604020202020204" pitchFamily="34" charset="0"/>
              </a:rPr>
              <a:t>2. Позитивный настрой </a:t>
            </a:r>
          </a:p>
          <a:p>
            <a:r>
              <a:rPr lang="ru-RU" sz="2000" b="1" i="1" dirty="0">
                <a:cs typeface="Arial" panose="020B0604020202020204" pitchFamily="34" charset="0"/>
              </a:rPr>
              <a:t>3. Игровая форма.</a:t>
            </a:r>
            <a:br>
              <a:rPr lang="ru-RU" sz="2000" b="1" i="1" dirty="0">
                <a:cs typeface="Arial" panose="020B0604020202020204" pitchFamily="34" charset="0"/>
              </a:rPr>
            </a:br>
            <a:endParaRPr lang="ru-RU" sz="2000" b="1" i="1" dirty="0"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2" y="2598038"/>
            <a:ext cx="3408452" cy="3408452"/>
          </a:xfrm>
          <a:prstGeom prst="rect">
            <a:avLst/>
          </a:prstGeom>
        </p:spPr>
      </p:pic>
      <p:sp>
        <p:nvSpPr>
          <p:cNvPr id="8" name="Улыбающееся лицо 7"/>
          <p:cNvSpPr/>
          <p:nvPr/>
        </p:nvSpPr>
        <p:spPr>
          <a:xfrm>
            <a:off x="8797351" y="205740"/>
            <a:ext cx="411480" cy="361188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170783" y="1629605"/>
            <a:ext cx="781905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Игры для дома</a:t>
            </a:r>
          </a:p>
          <a:p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«Цепочка магазина» (или «Снежный ком»):</a:t>
            </a:r>
          </a:p>
          <a:p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развивает: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слуховую память, объем внимания.</a:t>
            </a:r>
          </a:p>
          <a:p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играть: </a:t>
            </a:r>
            <a:endParaRPr lang="ru-RU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Взрослый: «Я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пошел в магазин и купил яблоки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b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Ребенок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«Я пошел в магазин и купил яблоки и молоко».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Взрослый: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«... яблоки, молоко и хлеб». Постепенно увеличивайте цепочку.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Можно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сделать тематической: «Канцелярский магазин», «Зоомагазин».</a:t>
            </a:r>
          </a:p>
          <a:p>
            <a:pPr>
              <a:spcBef>
                <a:spcPts val="1200"/>
              </a:spcBef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«Нелепицы»:</a:t>
            </a:r>
          </a:p>
          <a:p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слуховую память, логику.</a:t>
            </a:r>
          </a:p>
          <a:p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играть: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составьте предложение с нелепой ошибкой.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Ребенок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должен повторить предложение точно и исправить ошибку.</a:t>
            </a:r>
          </a:p>
          <a:p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Пример: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Взрослый: «Зимой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деревьях распускаются желтые листья».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Ребенок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«Зимой на деревьях распускаются желтые листья.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зимой листья не распускаются, они опадают осенью».</a:t>
            </a:r>
          </a:p>
        </p:txBody>
      </p:sp>
    </p:spTree>
    <p:extLst>
      <p:ext uri="{BB962C8B-B14F-4D97-AF65-F5344CB8AC3E}">
        <p14:creationId xmlns:p14="http://schemas.microsoft.com/office/powerpoint/2010/main" val="407253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3775456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50094" y="647045"/>
            <a:ext cx="7662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800" i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z="44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КАК РАЗВИВАТЬ?</a:t>
            </a:r>
            <a:endParaRPr lang="ru-RU" sz="4400" b="1" i="0" normalizeH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93046" y="205740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cs typeface="Arial" panose="020B0604020202020204" pitchFamily="34" charset="0"/>
              </a:rPr>
              <a:t>Правила</a:t>
            </a:r>
            <a:r>
              <a:rPr lang="ru-RU" sz="2000" b="1" i="1" dirty="0">
                <a:cs typeface="Arial" panose="020B0604020202020204" pitchFamily="34" charset="0"/>
              </a:rPr>
              <a:t/>
            </a:r>
            <a:br>
              <a:rPr lang="ru-RU" sz="2000" b="1" i="1" dirty="0">
                <a:cs typeface="Arial" panose="020B0604020202020204" pitchFamily="34" charset="0"/>
              </a:rPr>
            </a:br>
            <a:r>
              <a:rPr lang="ru-RU" sz="2000" b="1" i="1" dirty="0">
                <a:cs typeface="Arial" panose="020B0604020202020204" pitchFamily="34" charset="0"/>
              </a:rPr>
              <a:t>1. Регулярность (10-15 минут в день)</a:t>
            </a:r>
          </a:p>
          <a:p>
            <a:r>
              <a:rPr lang="ru-RU" sz="2000" b="1" i="1" dirty="0">
                <a:cs typeface="Arial" panose="020B0604020202020204" pitchFamily="34" charset="0"/>
              </a:rPr>
              <a:t>2. Позитивный настрой </a:t>
            </a:r>
          </a:p>
          <a:p>
            <a:r>
              <a:rPr lang="ru-RU" sz="2000" b="1" i="1" dirty="0">
                <a:cs typeface="Arial" panose="020B0604020202020204" pitchFamily="34" charset="0"/>
              </a:rPr>
              <a:t>3. Игровая форма.</a:t>
            </a:r>
            <a:br>
              <a:rPr lang="ru-RU" sz="2000" b="1" i="1" dirty="0">
                <a:cs typeface="Arial" panose="020B0604020202020204" pitchFamily="34" charset="0"/>
              </a:rPr>
            </a:br>
            <a:endParaRPr lang="ru-RU" sz="2000" b="1" i="1" dirty="0"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42" y="2012405"/>
            <a:ext cx="3986785" cy="398678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548674" y="1622812"/>
            <a:ext cx="723122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>
              <a:tabLst>
                <a:tab pos="625475" algn="l"/>
              </a:tabLst>
            </a:pP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«Фотограф</a:t>
            </a: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8775" algn="just">
              <a:tabLst>
                <a:tab pos="625475" algn="l"/>
              </a:tabLst>
            </a:pP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развивает: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точность зрительного восприятия.</a:t>
            </a:r>
          </a:p>
          <a:p>
            <a:pPr indent="358775" algn="just">
              <a:tabLst>
                <a:tab pos="625475" algn="l"/>
              </a:tabLst>
            </a:pP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играть: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дайте ребенку 30 секунд рассмотреть картинку или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группу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предметов на столе.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Затем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уберите и задайте вопросы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деталям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</a:t>
            </a:r>
            <a:endParaRPr lang="ru-RU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8775" algn="just">
              <a:tabLst>
                <a:tab pos="625475" algn="l"/>
              </a:tabLst>
            </a:pP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Сколько было красных предметов?», </a:t>
            </a:r>
            <a:endParaRPr lang="ru-RU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8775" algn="just">
              <a:tabLst>
                <a:tab pos="625475" algn="l"/>
              </a:tabLst>
            </a:pP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Куда смотрел котик?».</a:t>
            </a:r>
          </a:p>
          <a:p>
            <a:pPr indent="358775" algn="just">
              <a:tabLst>
                <a:tab pos="625475" algn="l"/>
              </a:tabLst>
            </a:pP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8775" algn="just">
              <a:tabLst>
                <a:tab pos="625475" algn="l"/>
              </a:tabLst>
            </a:pP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«Спичечный конструктор</a:t>
            </a: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8775" algn="just">
              <a:tabLst>
                <a:tab pos="625475" algn="l"/>
              </a:tabLst>
            </a:pP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развивает: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зрительно-пространственную память.</a:t>
            </a:r>
          </a:p>
          <a:p>
            <a:pPr indent="358775" algn="just">
              <a:tabLst>
                <a:tab pos="625475" algn="l"/>
              </a:tabLst>
            </a:pP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Как играть: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выложите из счетных палочек или спичек (без серы)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простую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фигуру (домик, стрелку). </a:t>
            </a:r>
            <a:endParaRPr lang="ru-RU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8775" algn="just">
              <a:tabLst>
                <a:tab pos="625475" algn="l"/>
              </a:tabLst>
            </a:pP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Дайте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секунд на запоминание.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indent="358775" algn="just">
              <a:tabLst>
                <a:tab pos="625475" algn="l"/>
              </a:tabLst>
            </a:pP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Накройте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салфеткой. Ребенок воссоздает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фигуру из других счетных палочек или спичек.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Улыбающееся лицо 9"/>
          <p:cNvSpPr/>
          <p:nvPr/>
        </p:nvSpPr>
        <p:spPr>
          <a:xfrm>
            <a:off x="8797351" y="205740"/>
            <a:ext cx="411480" cy="361188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53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3775456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50094" y="647045"/>
            <a:ext cx="7662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800" i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z="44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КАК РАЗВИВАТЬ?</a:t>
            </a:r>
            <a:endParaRPr lang="ru-RU" sz="4400" b="1" i="0" normalizeH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93046" y="205740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cs typeface="Arial" panose="020B0604020202020204" pitchFamily="34" charset="0"/>
              </a:rPr>
              <a:t>Правила</a:t>
            </a:r>
            <a:r>
              <a:rPr lang="ru-RU" sz="2000" b="1" i="1" dirty="0">
                <a:cs typeface="Arial" panose="020B0604020202020204" pitchFamily="34" charset="0"/>
              </a:rPr>
              <a:t/>
            </a:r>
            <a:br>
              <a:rPr lang="ru-RU" sz="2000" b="1" i="1" dirty="0">
                <a:cs typeface="Arial" panose="020B0604020202020204" pitchFamily="34" charset="0"/>
              </a:rPr>
            </a:br>
            <a:r>
              <a:rPr lang="ru-RU" sz="2000" b="1" i="1" dirty="0">
                <a:cs typeface="Arial" panose="020B0604020202020204" pitchFamily="34" charset="0"/>
              </a:rPr>
              <a:t>1. Регулярность (10-15 минут в день)</a:t>
            </a:r>
          </a:p>
          <a:p>
            <a:r>
              <a:rPr lang="ru-RU" sz="2000" b="1" i="1" dirty="0">
                <a:cs typeface="Arial" panose="020B0604020202020204" pitchFamily="34" charset="0"/>
              </a:rPr>
              <a:t>2. Позитивный настрой </a:t>
            </a:r>
          </a:p>
          <a:p>
            <a:r>
              <a:rPr lang="ru-RU" sz="2000" b="1" i="1" dirty="0">
                <a:cs typeface="Arial" panose="020B0604020202020204" pitchFamily="34" charset="0"/>
              </a:rPr>
              <a:t>3. Игровая форма.</a:t>
            </a:r>
            <a:br>
              <a:rPr lang="ru-RU" sz="2000" b="1" i="1" dirty="0">
                <a:cs typeface="Arial" panose="020B0604020202020204" pitchFamily="34" charset="0"/>
              </a:rPr>
            </a:br>
            <a:endParaRPr lang="ru-RU" sz="2000" b="1" i="1" dirty="0"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68" y="2532349"/>
            <a:ext cx="3546752" cy="3546752"/>
          </a:xfrm>
          <a:prstGeom prst="rect">
            <a:avLst/>
          </a:prstGeom>
        </p:spPr>
      </p:pic>
      <p:sp>
        <p:nvSpPr>
          <p:cNvPr id="8" name="Улыбающееся лицо 7"/>
          <p:cNvSpPr/>
          <p:nvPr/>
        </p:nvSpPr>
        <p:spPr>
          <a:xfrm>
            <a:off x="8797351" y="205740"/>
            <a:ext cx="411480" cy="361188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187316" y="1625798"/>
            <a:ext cx="7606579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>
              <a:tabLst>
                <a:tab pos="625475" algn="l"/>
              </a:tabLst>
            </a:pP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«Свяжи незнакомое с знакомым</a:t>
            </a: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8775" algn="just">
              <a:tabLst>
                <a:tab pos="625475" algn="l"/>
              </a:tabLst>
            </a:pP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развивает: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ассоциативное мышление,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навыки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запоминания.</a:t>
            </a:r>
          </a:p>
          <a:p>
            <a:pPr indent="358775" algn="just">
              <a:tabLst>
                <a:tab pos="625475" algn="l"/>
              </a:tabLst>
            </a:pP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играть: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нужно запомнить пару слов (например, из словаря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b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Придумайте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вместе смешную или яркую картинку-историю,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которая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их связывает.</a:t>
            </a:r>
          </a:p>
          <a:p>
            <a:pPr indent="358775" algn="just">
              <a:tabLst>
                <a:tab pos="625475" algn="l"/>
              </a:tabLs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Пример: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«ПАРУС» и «ОКЕАН». Представляем, как гигантский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парус </a:t>
            </a:r>
            <a:b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плывет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океану, а на нем растут кактусы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было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смешно, нелепо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лучше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запомнилось).</a:t>
            </a:r>
          </a:p>
          <a:p>
            <a:pPr indent="358775" algn="just">
              <a:tabLst>
                <a:tab pos="625475" algn="l"/>
              </a:tabLst>
            </a:pPr>
            <a:endParaRPr lang="ru-RU" sz="2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8775" algn="just">
              <a:tabLst>
                <a:tab pos="625475" algn="l"/>
              </a:tabLst>
            </a:pP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«Расскажи своими словами» (метод Фейнмана</a:t>
            </a: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8775" algn="just">
              <a:tabLst>
                <a:tab pos="625475" algn="l"/>
              </a:tabLst>
            </a:pP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Что развивает: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глубину понимания и смысловую память.</a:t>
            </a:r>
          </a:p>
          <a:p>
            <a:pPr indent="358775" algn="just">
              <a:tabLst>
                <a:tab pos="625475" algn="l"/>
              </a:tabLs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играть: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после того как ребенок прочитал параграф или выучил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правило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попросите его объяснить это так, как если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бы </a:t>
            </a:r>
            <a:b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учил младшего брата, сестру или даже игрушку.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indent="358775" algn="just">
              <a:tabLst>
                <a:tab pos="625475" algn="l"/>
              </a:tabLst>
            </a:pP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Объяснение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должно быть простым, без заумных слов.</a:t>
            </a:r>
          </a:p>
          <a:p>
            <a:pPr algn="just"/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16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3536302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34226" y="635015"/>
            <a:ext cx="76626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800" i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ВАЖНЫЕ </a:t>
            </a:r>
            <a:br>
              <a:rPr lang="ru-RU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        СОВЕТЫ!</a:t>
            </a:r>
            <a:endParaRPr lang="ru-RU" b="1" i="0" normalizeH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82715" y="5896372"/>
            <a:ext cx="57092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Рекомендации подготовлены педагогами-психологами МБОУ «СШ №40» г. Нижневартовска </a:t>
            </a:r>
            <a:r>
              <a:rPr lang="ru-RU" sz="1200" i="1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Пальяновой В.Н</a:t>
            </a:r>
            <a:r>
              <a:rPr lang="ru-RU" sz="1200" i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., Фисенко Е.Ю., </a:t>
            </a:r>
            <a:r>
              <a:rPr lang="ru-RU" sz="1200" i="1" dirty="0" err="1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Долматовой</a:t>
            </a:r>
            <a:r>
              <a:rPr lang="ru-RU" sz="1200" i="1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Д.В. </a:t>
            </a:r>
          </a:p>
          <a:p>
            <a:r>
              <a:rPr lang="ru-RU" sz="1200" i="1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В </a:t>
            </a:r>
            <a:r>
              <a:rPr lang="ru-RU" sz="1200" i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публикации использованы свободно распространяемые стоковые векторные изображения </a:t>
            </a:r>
            <a:r>
              <a:rPr lang="en-US" sz="1200" i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freepik.com</a:t>
            </a:r>
            <a:endParaRPr lang="ru-RU" sz="1200" i="1" dirty="0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88" y="2820143"/>
            <a:ext cx="3245933" cy="324593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035490" y="2360709"/>
            <a:ext cx="7614605" cy="3453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cs typeface="Arial" panose="020B0604020202020204" pitchFamily="34" charset="0"/>
              </a:rPr>
              <a:t>1. Эмоции — союзник памяти. Создайте безопасную, поддерживающую атмосферу. Страх и стресс блокируют процессы запоминания.</a:t>
            </a:r>
          </a:p>
          <a:p>
            <a:pPr indent="358775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cs typeface="Arial" panose="020B0604020202020204" pitchFamily="34" charset="0"/>
              </a:rPr>
              <a:t>2. Режим — фундамент. Полноценный сон (9-10 часов) — время, когда информация </a:t>
            </a:r>
            <a:r>
              <a:rPr lang="ru-RU" dirty="0" smtClean="0">
                <a:cs typeface="Arial" panose="020B0604020202020204" pitchFamily="34" charset="0"/>
              </a:rPr>
              <a:t>переходит из оперативной памяти </a:t>
            </a:r>
            <a:r>
              <a:rPr lang="ru-RU" dirty="0">
                <a:cs typeface="Arial" panose="020B0604020202020204" pitchFamily="34" charset="0"/>
              </a:rPr>
              <a:t>в долговременную память.</a:t>
            </a:r>
          </a:p>
          <a:p>
            <a:pPr indent="358775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cs typeface="Arial" panose="020B0604020202020204" pitchFamily="34" charset="0"/>
              </a:rPr>
              <a:t>3</a:t>
            </a:r>
            <a:r>
              <a:rPr lang="ru-RU" dirty="0" smtClean="0">
                <a:cs typeface="Arial" panose="020B0604020202020204" pitchFamily="34" charset="0"/>
              </a:rPr>
              <a:t>. Двигательная </a:t>
            </a:r>
            <a:r>
              <a:rPr lang="ru-RU" dirty="0">
                <a:cs typeface="Arial" panose="020B0604020202020204" pitchFamily="34" charset="0"/>
              </a:rPr>
              <a:t>активность и прогулки насыщают мозг кислородом.</a:t>
            </a:r>
          </a:p>
          <a:p>
            <a:pPr indent="358775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cs typeface="Arial" panose="020B0604020202020204" pitchFamily="34" charset="0"/>
              </a:rPr>
              <a:t>4</a:t>
            </a:r>
            <a:r>
              <a:rPr lang="ru-RU" dirty="0" smtClean="0">
                <a:cs typeface="Arial" panose="020B0604020202020204" pitchFamily="34" charset="0"/>
              </a:rPr>
              <a:t>. Никакого </a:t>
            </a:r>
            <a:r>
              <a:rPr lang="ru-RU" dirty="0">
                <a:cs typeface="Arial" panose="020B0604020202020204" pitchFamily="34" charset="0"/>
              </a:rPr>
              <a:t>давления. Не сравнивайте с другими. Хвалите за усилия, а не только за результат: «Я видел, как ты сосредоточенно работал, вот что получилось!»</a:t>
            </a:r>
          </a:p>
          <a:p>
            <a:pPr indent="358775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cs typeface="Arial" panose="020B0604020202020204" pitchFamily="34" charset="0"/>
              </a:rPr>
              <a:t>5. Питьевой режим и здоровое питание</a:t>
            </a:r>
            <a:r>
              <a:rPr lang="ru-RU" dirty="0" smtClean="0">
                <a:cs typeface="Arial" panose="020B0604020202020204" pitchFamily="34" charset="0"/>
              </a:rPr>
              <a:t>.</a:t>
            </a:r>
            <a:endParaRPr lang="ru-RU" dirty="0"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59685" y="267136"/>
            <a:ext cx="7050024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cs typeface="Arial" panose="020B0604020202020204" pitchFamily="34" charset="0"/>
              </a:rPr>
              <a:t>Развивая память </a:t>
            </a:r>
            <a:r>
              <a:rPr lang="ru-RU" sz="2400" b="1" i="1" dirty="0" smtClean="0">
                <a:cs typeface="Arial" panose="020B0604020202020204" pitchFamily="34" charset="0"/>
              </a:rPr>
              <a:t>играя, </a:t>
            </a:r>
            <a:r>
              <a:rPr lang="ru-RU" sz="2400" b="1" i="1" dirty="0">
                <a:cs typeface="Arial" panose="020B0604020202020204" pitchFamily="34" charset="0"/>
              </a:rPr>
              <a:t>вы не только помогаете ребенку в учебе, но и дарите ему универсальный инструмент для познания мира. </a:t>
            </a:r>
            <a:r>
              <a:rPr lang="ru-RU" sz="2400" b="1" i="1" dirty="0" smtClean="0">
                <a:cs typeface="Arial" panose="020B0604020202020204" pitchFamily="34" charset="0"/>
              </a:rPr>
              <a:t/>
            </a:r>
            <a:br>
              <a:rPr lang="ru-RU" sz="2400" b="1" i="1" dirty="0" smtClean="0">
                <a:cs typeface="Arial" panose="020B0604020202020204" pitchFamily="34" charset="0"/>
              </a:rPr>
            </a:br>
            <a:r>
              <a:rPr lang="ru-RU" sz="2400" b="1" i="1" dirty="0" smtClean="0">
                <a:cs typeface="Arial" panose="020B0604020202020204" pitchFamily="34" charset="0"/>
              </a:rPr>
              <a:t>Успехов </a:t>
            </a:r>
            <a:r>
              <a:rPr lang="ru-RU" sz="2400" b="1" i="1" dirty="0">
                <a:cs typeface="Arial" panose="020B0604020202020204" pitchFamily="34" charset="0"/>
              </a:rPr>
              <a:t>вам!</a:t>
            </a:r>
          </a:p>
        </p:txBody>
      </p:sp>
    </p:spTree>
    <p:extLst>
      <p:ext uri="{BB962C8B-B14F-4D97-AF65-F5344CB8AC3E}">
        <p14:creationId xmlns:p14="http://schemas.microsoft.com/office/powerpoint/2010/main" val="116499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566</Words>
  <Application>Microsoft Office PowerPoint</Application>
  <PresentationFormat>Широкоэкранный</PresentationFormat>
  <Paragraphs>104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 Unicode MS</vt:lpstr>
      <vt:lpstr>-apple-system</vt:lpstr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83</cp:revision>
  <cp:lastPrinted>2025-10-03T04:53:17Z</cp:lastPrinted>
  <dcterms:created xsi:type="dcterms:W3CDTF">2025-10-02T04:51:52Z</dcterms:created>
  <dcterms:modified xsi:type="dcterms:W3CDTF">2026-01-30T07:09:29Z</dcterms:modified>
</cp:coreProperties>
</file>